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7562850" cy="10688638"/>
  <p:notesSz cx="7104063" cy="10234613"/>
  <p:defaultTextStyle>
    <a:defPPr>
      <a:defRPr lang="it-IT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750"/>
    <a:srgbClr val="FF6600"/>
    <a:srgbClr val="032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7C401-D916-4927-BE41-472BDB324407}" v="1" dt="2024-06-04T14:20:59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08" autoAdjust="0"/>
    <p:restoredTop sz="86384" autoAdjust="0"/>
  </p:normalViewPr>
  <p:slideViewPr>
    <p:cSldViewPr snapToGrid="0" snapToObjects="1">
      <p:cViewPr varScale="1">
        <p:scale>
          <a:sx n="54" d="100"/>
          <a:sy n="54" d="100"/>
        </p:scale>
        <p:origin x="2213" y="67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06B70D-A35D-334C-BB8E-45A562F305FF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2C23CA9-7719-2C4B-9277-08D7233F53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73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CA2F126-E9BF-3A45-B6B6-801BF8C21C0F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768350"/>
            <a:ext cx="27130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2681E79-2859-454F-B4D1-16AED1B82E8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9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95513" y="768350"/>
            <a:ext cx="2713037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E79-2859-454F-B4D1-16AED1B82E8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30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43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16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7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51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28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8142" y="2494017"/>
            <a:ext cx="3340259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4449" y="2494017"/>
            <a:ext cx="3340259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9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4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38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7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15FA-F9F2-B24F-8229-15928030EA4E}" type="datetimeFigureOut">
              <a:rPr lang="it-IT" smtClean="0"/>
              <a:pPr/>
              <a:t>09/09/2024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8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marketing@unione.milano.it" TargetMode="External"/><Relationship Id="rId7" Type="http://schemas.openxmlformats.org/officeDocument/2006/relationships/hyperlink" Target="mailto:convenzioni.imprese@unione.milano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214" y="303760"/>
            <a:ext cx="6428423" cy="276520"/>
          </a:xfrm>
        </p:spPr>
        <p:txBody>
          <a:bodyPr anchor="b">
            <a:normAutofit fontScale="90000"/>
          </a:bodyPr>
          <a:lstStyle/>
          <a:p>
            <a:r>
              <a:rPr lang="it-IT" sz="1800" b="1" dirty="0">
                <a:solidFill>
                  <a:srgbClr val="FF6600"/>
                </a:solidFill>
              </a:rPr>
              <a:t>Titolo</a:t>
            </a:r>
            <a:endParaRPr lang="it-IT" sz="1800" dirty="0">
              <a:solidFill>
                <a:srgbClr val="FF66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7214" y="580280"/>
            <a:ext cx="6428423" cy="276999"/>
          </a:xfrm>
          <a:prstGeom prst="rect">
            <a:avLst/>
          </a:prstGeom>
          <a:solidFill>
            <a:srgbClr val="032D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kern="800" spc="240" dirty="0">
                <a:solidFill>
                  <a:schemeClr val="bg1"/>
                </a:solidFill>
              </a:rPr>
              <a:t>CONVENZIONE PER GLI ASSOCIATI CONFCOMMERCIO MILANO</a:t>
            </a:r>
          </a:p>
        </p:txBody>
      </p:sp>
      <p:sp>
        <p:nvSpPr>
          <p:cNvPr id="7" name="Rettangolo 6"/>
          <p:cNvSpPr/>
          <p:nvPr/>
        </p:nvSpPr>
        <p:spPr>
          <a:xfrm>
            <a:off x="567214" y="8880753"/>
            <a:ext cx="6428423" cy="800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55054" y="8877464"/>
            <a:ext cx="6428423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it-IT" sz="1100" b="1" dirty="0">
                <a:solidFill>
                  <a:srgbClr val="032D54"/>
                </a:solidFill>
              </a:rPr>
              <a:t>CONTATTI: GUERINO FIORENTINO	 	CELL. 00393429178203 	G.FIORENTINO@TOONIEGLOBAL.COM</a:t>
            </a:r>
          </a:p>
          <a:p>
            <a:pPr algn="ctr">
              <a:lnSpc>
                <a:spcPct val="50000"/>
              </a:lnSpc>
            </a:pPr>
            <a:r>
              <a:rPr lang="it-IT" sz="1400" b="1" dirty="0"/>
              <a:t>AZIENDA</a:t>
            </a:r>
            <a:endParaRPr lang="it-IT" sz="1400" dirty="0"/>
          </a:p>
          <a:p>
            <a:pPr algn="ctr"/>
            <a:r>
              <a:rPr lang="it-IT" sz="1100" dirty="0"/>
              <a:t>WWW.TOONIEGLOBAL.COM</a:t>
            </a:r>
          </a:p>
          <a:p>
            <a:pPr algn="ctr"/>
            <a:r>
              <a:rPr lang="it-IT" sz="1100" dirty="0"/>
              <a:t>Per richiedere un contatto di approfondimento, inviare un'email alla propria Associazione o all'indirizzo </a:t>
            </a:r>
            <a:r>
              <a:rPr lang="it-IT" sz="1100" dirty="0">
                <a:hlinkClick r:id="rId3"/>
              </a:rPr>
              <a:t>marketing@unione.milano.it</a:t>
            </a:r>
            <a:r>
              <a:rPr lang="it-IT" sz="1100" dirty="0"/>
              <a:t> indicando ragione sociale, partita iva e numero di telefono.</a:t>
            </a:r>
            <a:endParaRPr lang="it-IT" sz="1100" dirty="0">
              <a:latin typeface="+mj-lt"/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569617" y="8872207"/>
            <a:ext cx="6417474" cy="0"/>
          </a:xfrm>
          <a:prstGeom prst="line">
            <a:avLst/>
          </a:prstGeom>
          <a:ln w="38100" cmpd="sng">
            <a:solidFill>
              <a:srgbClr val="032D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73231" y="9689819"/>
            <a:ext cx="6417474" cy="0"/>
          </a:xfrm>
          <a:prstGeom prst="line">
            <a:avLst/>
          </a:prstGeom>
          <a:ln w="38100" cmpd="sng">
            <a:solidFill>
              <a:srgbClr val="032D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0" y="7385"/>
            <a:ext cx="7562850" cy="10688638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53842" y="4714876"/>
            <a:ext cx="6347575" cy="3108543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VANTAGGI PER I SOCI E PER I DIPENDENTI</a:t>
            </a:r>
          </a:p>
          <a:p>
            <a:pPr algn="ctr"/>
            <a:endParaRPr lang="it-IT" sz="1400" b="1" dirty="0">
              <a:solidFill>
                <a:schemeClr val="bg1"/>
              </a:solidFill>
            </a:endParaRPr>
          </a:p>
          <a:p>
            <a:r>
              <a:rPr lang="it-IT" sz="1400" dirty="0"/>
              <a:t>Condizioni/sconti della convenzione</a:t>
            </a:r>
          </a:p>
          <a:p>
            <a:endParaRPr lang="it-IT" sz="1400" dirty="0"/>
          </a:p>
          <a:p>
            <a:r>
              <a:rPr lang="it-IT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Pricing acquiring </a:t>
            </a:r>
            <a:r>
              <a:rPr lang="it-IT" sz="14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Softpos</a:t>
            </a:r>
            <a:r>
              <a:rPr lang="it-IT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1,50% per affiliati ordinari*</a:t>
            </a:r>
            <a:endParaRPr lang="it-IT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t-IT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Pricing acquiring eCommerce 1,80% per affiliati ordinari*</a:t>
            </a:r>
            <a:endParaRPr lang="it-IT" sz="1400" dirty="0"/>
          </a:p>
          <a:p>
            <a:r>
              <a:rPr lang="it-IT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*Commissioni valide per qualsiasi tipo di carta accettata sia personale che aziendale con costo fisso applicabile di 0,25 cent. per transazioni dove la % indicata risulti inferiore a tale importo</a:t>
            </a: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60C04F-F391-4DBF-BC8B-416AA525A975}"/>
              </a:ext>
            </a:extLst>
          </p:cNvPr>
          <p:cNvSpPr txBox="1"/>
          <p:nvPr/>
        </p:nvSpPr>
        <p:spPr>
          <a:xfrm>
            <a:off x="553843" y="2683552"/>
            <a:ext cx="6429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Toonie</a:t>
            </a:r>
            <a:r>
              <a:rPr lang="it-IT" sz="1400" dirty="0"/>
              <a:t> è una Fintech e Banca Svizzera specializzata nella gestione di incassi, pagamenti, trasferimenti che abbina inoltre </a:t>
            </a:r>
            <a:r>
              <a:rPr lang="it-IT" sz="1400" dirty="0" err="1"/>
              <a:t>un’innovativo</a:t>
            </a:r>
            <a:r>
              <a:rPr lang="it-IT" sz="1400" dirty="0"/>
              <a:t> strumento marketing per la tua impresa o attività.</a:t>
            </a:r>
          </a:p>
          <a:p>
            <a:r>
              <a:rPr lang="it-IT" sz="1400" dirty="0"/>
              <a:t>Scarica la nostra applicazione IOS o Android per attivare gratuitamente il </a:t>
            </a:r>
            <a:r>
              <a:rPr lang="it-IT" sz="1400" dirty="0" err="1"/>
              <a:t>SoftPOS</a:t>
            </a:r>
            <a:r>
              <a:rPr lang="it-IT" sz="1400" dirty="0"/>
              <a:t> utilizzare il </a:t>
            </a:r>
            <a:r>
              <a:rPr lang="it-IT" sz="1400" dirty="0" err="1"/>
              <a:t>pay</a:t>
            </a:r>
            <a:r>
              <a:rPr lang="it-IT" sz="1400" dirty="0"/>
              <a:t> by link e inserire il nostro gateway nel tuo e-commerce il tutto sempre con accredito immediato con servizio </a:t>
            </a:r>
            <a:r>
              <a:rPr lang="it-IT" sz="1400" dirty="0" err="1"/>
              <a:t>multivaluta</a:t>
            </a:r>
            <a:r>
              <a:rPr lang="it-IT" sz="1400" dirty="0"/>
              <a:t> e mantenendo il tuo IBAN.</a:t>
            </a:r>
          </a:p>
          <a:p>
            <a:r>
              <a:rPr lang="it-IT" sz="1400" dirty="0"/>
              <a:t>Contattaci per info e verificare la possibile attivazione in negozio dei nostri innovativi prodotti finanziari come il servizio ATM, i bonifici per cassa, la generazione di </a:t>
            </a:r>
            <a:r>
              <a:rPr lang="it-IT" sz="1400" dirty="0" err="1"/>
              <a:t>Giftcard</a:t>
            </a:r>
            <a:r>
              <a:rPr lang="it-IT" sz="1400" dirty="0"/>
              <a:t> e molto altro.</a:t>
            </a:r>
          </a:p>
        </p:txBody>
      </p:sp>
      <p:pic>
        <p:nvPicPr>
          <p:cNvPr id="9" name="Immagine 8" descr="Immagine che contiene Elementi grafici, cerchio, logo, Carattere&#10;&#10;Descrizione generata automaticamente">
            <a:extLst>
              <a:ext uri="{FF2B5EF4-FFF2-40B4-BE49-F238E27FC236}">
                <a16:creationId xmlns:a16="http://schemas.microsoft.com/office/drawing/2014/main" id="{F7694507-6CC1-E218-240F-996036EED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993" y="990808"/>
            <a:ext cx="640115" cy="640115"/>
          </a:xfrm>
          <a:prstGeom prst="rect">
            <a:avLst/>
          </a:prstGeom>
        </p:spPr>
      </p:pic>
      <p:pic>
        <p:nvPicPr>
          <p:cNvPr id="12" name="Immagine 11" descr="Immagine che contiene Elementi grafici, Carattere, cerchio, logo&#10;&#10;Descrizione generata automaticamente">
            <a:extLst>
              <a:ext uri="{FF2B5EF4-FFF2-40B4-BE49-F238E27FC236}">
                <a16:creationId xmlns:a16="http://schemas.microsoft.com/office/drawing/2014/main" id="{AEFBB0CF-06BD-D224-938A-DB1DF1CC9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421" y="986873"/>
            <a:ext cx="640115" cy="640115"/>
          </a:xfrm>
          <a:prstGeom prst="rect">
            <a:avLst/>
          </a:prstGeom>
        </p:spPr>
      </p:pic>
      <p:pic>
        <p:nvPicPr>
          <p:cNvPr id="14" name="Immagine 13" descr="Immagine che contiene simbolo, Elementi grafici, Carattere, logo&#10;&#10;Descrizione generata automaticamente">
            <a:extLst>
              <a:ext uri="{FF2B5EF4-FFF2-40B4-BE49-F238E27FC236}">
                <a16:creationId xmlns:a16="http://schemas.microsoft.com/office/drawing/2014/main" id="{E746963F-E643-0A0C-3524-8F9924612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630" y="969300"/>
            <a:ext cx="697791" cy="6977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38A4B3-1F94-BF81-B465-FAA81F941F0E}"/>
              </a:ext>
            </a:extLst>
          </p:cNvPr>
          <p:cNvSpPr txBox="1"/>
          <p:nvPr/>
        </p:nvSpPr>
        <p:spPr>
          <a:xfrm>
            <a:off x="555054" y="6429996"/>
            <a:ext cx="6429634" cy="2311402"/>
          </a:xfrm>
          <a:prstGeom prst="rect">
            <a:avLst/>
          </a:prstGeom>
          <a:solidFill>
            <a:srgbClr val="0127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#Fedeltàmipiace</a:t>
            </a:r>
          </a:p>
          <a:p>
            <a:pPr algn="ctr"/>
            <a:endParaRPr lang="it-IT" sz="1400" b="1" dirty="0">
              <a:solidFill>
                <a:schemeClr val="bg1"/>
              </a:solidFill>
            </a:endParaRPr>
          </a:p>
          <a:p>
            <a:r>
              <a:rPr lang="it-IT" sz="1400" dirty="0">
                <a:solidFill>
                  <a:schemeClr val="bg1"/>
                </a:solidFill>
              </a:rPr>
              <a:t>Condizioni/sconti riservati ai soci fedeli</a:t>
            </a:r>
          </a:p>
          <a:p>
            <a:endParaRPr lang="it-IT" sz="1400" dirty="0">
              <a:solidFill>
                <a:schemeClr val="bg1"/>
              </a:solidFill>
            </a:endParaRPr>
          </a:p>
          <a:p>
            <a:r>
              <a:rPr lang="it-IT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Pricing acquiring </a:t>
            </a:r>
            <a:r>
              <a:rPr lang="it-IT" sz="14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Softpos</a:t>
            </a:r>
            <a:r>
              <a:rPr lang="it-IT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1,45% per affiliati esclusivi*</a:t>
            </a:r>
            <a:endParaRPr lang="it-IT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t-IT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Pricing acquiring eCommerce 1,70% per affiliati esclusivi*</a:t>
            </a:r>
            <a:endParaRPr lang="it-IT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t-IT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*Commissioni valide per qualsiasi tipo di carta accettata sia personale che aziendale con costo fisso applicabile di 0,25 cent. per transazioni dove la % indicata risulti inferiore a tale importo.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it-IT" sz="1200" dirty="0">
                <a:solidFill>
                  <a:schemeClr val="bg1"/>
                </a:solidFill>
              </a:rPr>
              <a:t>Per accedere alle condizioni #fedeltamipiace occorre richiedere l’attestato di socio fedele* all’indirizzo </a:t>
            </a:r>
            <a:r>
              <a:rPr lang="it-IT" sz="120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convenzioni.imprese@unione.milano.it</a:t>
            </a:r>
            <a:endParaRPr lang="it-IT" sz="1200" u="sng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endParaRPr lang="it-IT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000" i="1" dirty="0">
                <a:solidFill>
                  <a:schemeClr val="bg1"/>
                </a:solidFill>
              </a:rPr>
              <a:t>*Per associato fedele si intende il socio che ha onorato il pagamento della quota per almeno 3 anni.</a:t>
            </a:r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60AAFD0-5EB1-94AE-0949-9646743FA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5752" y="9724365"/>
            <a:ext cx="2505204" cy="703215"/>
          </a:xfrm>
          <a:prstGeom prst="rect">
            <a:avLst/>
          </a:prstGeom>
        </p:spPr>
      </p:pic>
      <p:pic>
        <p:nvPicPr>
          <p:cNvPr id="6" name="Immagine 5" descr="Immagine che contiene Carattere, Elementi grafici, logo, tipografia&#10;&#10;Descrizione generata automaticamente">
            <a:extLst>
              <a:ext uri="{FF2B5EF4-FFF2-40B4-BE49-F238E27FC236}">
                <a16:creationId xmlns:a16="http://schemas.microsoft.com/office/drawing/2014/main" id="{D6F69CD4-6734-E71F-D44D-B027653F7C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8128" y="130231"/>
            <a:ext cx="3372398" cy="3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09557"/>
      </p:ext>
    </p:extLst>
  </p:cSld>
  <p:clrMapOvr>
    <a:masterClrMapping/>
  </p:clrMapOvr>
</p:sld>
</file>

<file path=ppt/theme/theme1.xml><?xml version="1.0" encoding="utf-8"?>
<a:theme xmlns:a="http://schemas.openxmlformats.org/drawingml/2006/main" name="Sheda sempl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FFAD8A5EF761F4189FD837705F51317" ma:contentTypeVersion="14" ma:contentTypeDescription="Creare un nuovo documento." ma:contentTypeScope="" ma:versionID="56083f8df0ec51553d0a1bee4b3cd2d3">
  <xsd:schema xmlns:xsd="http://www.w3.org/2001/XMLSchema" xmlns:xs="http://www.w3.org/2001/XMLSchema" xmlns:p="http://schemas.microsoft.com/office/2006/metadata/properties" xmlns:ns3="33b51856-2ab2-4d57-a7ce-8dfd18efd281" xmlns:ns4="51984c77-226a-4915-8873-c6883e66c47b" targetNamespace="http://schemas.microsoft.com/office/2006/metadata/properties" ma:root="true" ma:fieldsID="5bc6484557dad4286cbae3b056e00c89" ns3:_="" ns4:_="">
    <xsd:import namespace="33b51856-2ab2-4d57-a7ce-8dfd18efd281"/>
    <xsd:import namespace="51984c77-226a-4915-8873-c6883e66c4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51856-2ab2-4d57-a7ce-8dfd18efd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4c77-226a-4915-8873-c6883e66c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829781-AE8B-4BAB-9F53-4F557F7D9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51856-2ab2-4d57-a7ce-8dfd18efd281"/>
    <ds:schemaRef ds:uri="51984c77-226a-4915-8873-c6883e66c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45D2B7-BFFE-46CC-B55B-DCB7F3DEF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44FEF-91C7-4486-828E-09363FD580B1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51984c77-226a-4915-8873-c6883e66c47b"/>
    <ds:schemaRef ds:uri="33b51856-2ab2-4d57-a7ce-8dfd18efd28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Sheda semplice</Template>
  <TotalTime>523</TotalTime>
  <Words>333</Words>
  <Application>Microsoft Office PowerPoint</Application>
  <PresentationFormat>Personalizzato</PresentationFormat>
  <Paragraphs>31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Sheda semplice</vt:lpstr>
      <vt:lpstr>Titolo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convenzione</dc:title>
  <dc:creator>Andrea Peviani</dc:creator>
  <cp:lastModifiedBy>guerino fiorentino</cp:lastModifiedBy>
  <cp:revision>32</cp:revision>
  <cp:lastPrinted>2022-04-06T10:11:46Z</cp:lastPrinted>
  <dcterms:created xsi:type="dcterms:W3CDTF">2020-10-27T11:30:24Z</dcterms:created>
  <dcterms:modified xsi:type="dcterms:W3CDTF">2024-09-09T13:18:10Z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0x0101000FFAD8A5EF761F4189FD837705F51317</vt:lpwstr>
  </property>
</Properties>
</file>